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13"/>
  </p:notesMasterIdLst>
  <p:handoutMasterIdLst>
    <p:handoutMasterId r:id="rId14"/>
  </p:handoutMasterIdLst>
  <p:sldIdLst>
    <p:sldId id="257" r:id="rId3"/>
    <p:sldId id="317" r:id="rId4"/>
    <p:sldId id="322" r:id="rId5"/>
    <p:sldId id="323" r:id="rId6"/>
    <p:sldId id="324" r:id="rId7"/>
    <p:sldId id="325" r:id="rId8"/>
    <p:sldId id="318" r:id="rId9"/>
    <p:sldId id="319" r:id="rId10"/>
    <p:sldId id="320" r:id="rId11"/>
    <p:sldId id="321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McNamara" initials="D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74" d="100"/>
          <a:sy n="74" d="100"/>
        </p:scale>
        <p:origin x="178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9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7"/>
            <a:ext cx="5608320" cy="4183063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6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676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26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10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3124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2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3713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3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2268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4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4337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5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97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6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2985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7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9094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8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4256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9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485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" name="Group 6"/>
          <p:cNvGrpSpPr>
            <a:grpSpLocks/>
          </p:cNvGrpSpPr>
          <p:nvPr userDrawn="1"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7" name="Group 15"/>
          <p:cNvGrpSpPr>
            <a:grpSpLocks/>
          </p:cNvGrpSpPr>
          <p:nvPr userDrawn="1"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457200" y="2743200"/>
            <a:ext cx="77724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Working with Data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Part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Summary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Specific problems areas addressed include:</a:t>
            </a:r>
          </a:p>
          <a:p>
            <a:pPr lvl="1"/>
            <a:r>
              <a:rPr lang="en-US" sz="2200" dirty="0" smtClean="0"/>
              <a:t>Common Problems with Data</a:t>
            </a:r>
          </a:p>
          <a:p>
            <a:pPr lvl="2"/>
            <a:r>
              <a:rPr lang="en-US" sz="2000" dirty="0" smtClean="0"/>
              <a:t>Working with Missing Values</a:t>
            </a:r>
          </a:p>
          <a:p>
            <a:pPr lvl="2"/>
            <a:r>
              <a:rPr lang="en-US" sz="2000" dirty="0" smtClean="0"/>
              <a:t>Transforming Variables</a:t>
            </a:r>
          </a:p>
          <a:p>
            <a:pPr lvl="2"/>
            <a:r>
              <a:rPr lang="en-US" sz="2000" dirty="0" smtClean="0"/>
              <a:t>Binning Continuous Data</a:t>
            </a:r>
          </a:p>
          <a:p>
            <a:pPr lvl="2"/>
            <a:r>
              <a:rPr lang="en-US" sz="2000" dirty="0" smtClean="0"/>
              <a:t>Dimension Reduction</a:t>
            </a:r>
          </a:p>
          <a:p>
            <a:pPr lvl="2"/>
            <a:r>
              <a:rPr lang="en-US" sz="2000" dirty="0" smtClean="0"/>
              <a:t>Restructuring Your Data</a:t>
            </a:r>
          </a:p>
          <a:p>
            <a:pPr lvl="1"/>
            <a:r>
              <a:rPr lang="en-US" sz="2200" dirty="0" smtClean="0"/>
              <a:t>Getting Help in JMP</a:t>
            </a:r>
          </a:p>
        </p:txBody>
      </p:sp>
    </p:spTree>
    <p:extLst>
      <p:ext uri="{BB962C8B-B14F-4D97-AF65-F5344CB8AC3E}">
        <p14:creationId xmlns:p14="http://schemas.microsoft.com/office/powerpoint/2010/main" val="30567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Dimension Reduction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dimension of a data set is really the number of variables included in the data set.</a:t>
            </a:r>
          </a:p>
          <a:p>
            <a:r>
              <a:rPr lang="en-US" sz="2800" dirty="0" smtClean="0"/>
              <a:t>If there are a lot of variables in the data set and high correlation between the variables, then variable reduction may be needed. </a:t>
            </a:r>
          </a:p>
          <a:p>
            <a:r>
              <a:rPr lang="en-US" sz="2800" dirty="0" smtClean="0"/>
              <a:t>Including variables that are highly correlated could hinder the ability of the model to accurately predict.</a:t>
            </a:r>
          </a:p>
          <a:p>
            <a:r>
              <a:rPr lang="en-US" sz="2800" dirty="0" smtClean="0"/>
              <a:t>Knowledge of the data set is the most important factor in determining why some variables may be more relevant than others.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29511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Dimension Reduction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For example, you might want to remove highly correlated variables that are missing many values.</a:t>
            </a:r>
          </a:p>
          <a:p>
            <a:r>
              <a:rPr lang="en-US" sz="2800" dirty="0" smtClean="0"/>
              <a:t>Analyze &gt; Multivariate Methods &gt; Multivariate, selecting all continuous variables as Y, Columns and OK produces the following scatterplot matrix.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MORTDUE and VALUE are highly correlated so, it might make sense to only include one variable.</a:t>
            </a:r>
          </a:p>
          <a:p>
            <a:endParaRPr 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810000"/>
            <a:ext cx="7696200" cy="200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Dimension Reduction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96214" y="1524000"/>
            <a:ext cx="8619186" cy="4495800"/>
          </a:xfrm>
        </p:spPr>
        <p:txBody>
          <a:bodyPr>
            <a:noAutofit/>
          </a:bodyPr>
          <a:lstStyle/>
          <a:p>
            <a:r>
              <a:rPr lang="en-US" sz="2800" dirty="0"/>
              <a:t>A</a:t>
            </a:r>
            <a:r>
              <a:rPr lang="en-US" sz="2800" dirty="0" smtClean="0"/>
              <a:t>nother statistical approach to dimension reduction is called Principal Component Analysis (PCA).</a:t>
            </a:r>
          </a:p>
          <a:p>
            <a:r>
              <a:rPr lang="en-US" sz="2800" dirty="0" smtClean="0"/>
              <a:t>PCA converts the original variables to fewer uncorrelated variables.</a:t>
            </a:r>
          </a:p>
          <a:p>
            <a:r>
              <a:rPr lang="en-US" sz="2800" dirty="0" smtClean="0"/>
              <a:t>These new variables are a weighted combination of the original variables, which retain the content of the original variables.</a:t>
            </a:r>
          </a:p>
          <a:p>
            <a:r>
              <a:rPr lang="en-US" sz="2800" dirty="0" smtClean="0"/>
              <a:t>We can thus reduce the total number of variables without losing any predictive ability.</a:t>
            </a:r>
          </a:p>
          <a:p>
            <a:r>
              <a:rPr lang="en-US" sz="2800" dirty="0" smtClean="0"/>
              <a:t>PCA is useful for regression-based techniques but is often not used for decision trees and neural nets.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2445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Dimension Reduction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96214" y="1524000"/>
            <a:ext cx="8619186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As we will see in Chapter 6, variable reduction is probably not needed for Decision Trees.</a:t>
            </a:r>
          </a:p>
          <a:p>
            <a:r>
              <a:rPr lang="en-US" sz="2800" dirty="0" smtClean="0"/>
              <a:t>Cluster Variables may be needed for Neural Net models.</a:t>
            </a:r>
          </a:p>
          <a:p>
            <a:r>
              <a:rPr lang="en-US" sz="2800" dirty="0" smtClean="0"/>
              <a:t>For the Equity data set, select Analyze &gt; Multivariate Methods &gt; Principal Components. </a:t>
            </a:r>
          </a:p>
          <a:p>
            <a:r>
              <a:rPr lang="en-US" sz="2800" dirty="0" smtClean="0"/>
              <a:t>Select all of the continuous variables as Y, Columns variables and click OK.</a:t>
            </a:r>
          </a:p>
          <a:p>
            <a:r>
              <a:rPr lang="en-US" sz="2800" dirty="0" smtClean="0"/>
              <a:t>From the top red triangle next to Principal Components: on correlations, select Cluster Variables.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1103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Dimension Reduction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524000"/>
            <a:ext cx="88392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Cluster Summary provides information about dimension reduction.</a:t>
            </a:r>
          </a:p>
          <a:p>
            <a:r>
              <a:rPr lang="en-US" sz="2800" dirty="0"/>
              <a:t>W</a:t>
            </a:r>
            <a:r>
              <a:rPr lang="en-US" sz="2800" dirty="0" smtClean="0"/>
              <a:t>e see that 3 variables were identified as important. </a:t>
            </a:r>
          </a:p>
          <a:p>
            <a:r>
              <a:rPr lang="en-US" sz="2800" dirty="0" smtClean="0"/>
              <a:t>This might imply that we want to only use these 3 variables in our modeling analysis.</a:t>
            </a:r>
          </a:p>
          <a:p>
            <a:r>
              <a:rPr lang="en-US" sz="2800" dirty="0" smtClean="0"/>
              <a:t>Since we only have 10 continuous variables in this data set, dimension reduction might not be needed.</a:t>
            </a:r>
          </a:p>
          <a:p>
            <a:r>
              <a:rPr lang="en-US" sz="2800" dirty="0" smtClean="0"/>
              <a:t>Secondly, the proportion of variation explained by clustering is only 0.471.</a:t>
            </a:r>
          </a:p>
          <a:p>
            <a:r>
              <a:rPr lang="en-US" sz="2800" dirty="0" smtClean="0"/>
              <a:t>For these reason, you would probably want to use all of the variables in your modeling efforts.</a:t>
            </a:r>
          </a:p>
        </p:txBody>
      </p:sp>
    </p:spTree>
    <p:extLst>
      <p:ext uri="{BB962C8B-B14F-4D97-AF65-F5344CB8AC3E}">
        <p14:creationId xmlns:p14="http://schemas.microsoft.com/office/powerpoint/2010/main" val="389748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Restructuring Your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Restructuring your data ensures the data are in the correct format.</a:t>
            </a:r>
          </a:p>
          <a:p>
            <a:r>
              <a:rPr lang="en-US" sz="2400" dirty="0" smtClean="0"/>
              <a:t>For example, if the data for a particular variable appears in more than one column, then adjustments need to be made.</a:t>
            </a:r>
          </a:p>
          <a:p>
            <a:r>
              <a:rPr lang="en-US" sz="2400" dirty="0" smtClean="0"/>
              <a:t>Another issue might be that needed variables might reside in two different data tables. </a:t>
            </a:r>
          </a:p>
          <a:p>
            <a:r>
              <a:rPr lang="en-US" sz="2400" dirty="0" smtClean="0"/>
              <a:t>Tables &gt; Stack can be used to convert data stored in separate columns into a single column.</a:t>
            </a:r>
          </a:p>
          <a:p>
            <a:r>
              <a:rPr lang="en-US" sz="2400" dirty="0" smtClean="0"/>
              <a:t>Tables &gt; Join can be used to merge data from two tables into a new table.</a:t>
            </a:r>
            <a:endParaRPr lang="en-US" sz="2400" dirty="0"/>
          </a:p>
          <a:p>
            <a:r>
              <a:rPr lang="en-US" sz="2400" dirty="0" smtClean="0"/>
              <a:t>These features will not be shown here but are fairly easy to figure out if needed.</a:t>
            </a:r>
          </a:p>
        </p:txBody>
      </p:sp>
    </p:spTree>
    <p:extLst>
      <p:ext uri="{BB962C8B-B14F-4D97-AF65-F5344CB8AC3E}">
        <p14:creationId xmlns:p14="http://schemas.microsoft.com/office/powerpoint/2010/main" val="197007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Getting Help in JMP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There are several options available within the Help section of JMP.</a:t>
            </a:r>
          </a:p>
          <a:p>
            <a:r>
              <a:rPr lang="en-US" sz="2800" dirty="0" smtClean="0"/>
              <a:t>The Help Tool </a:t>
            </a:r>
            <a:r>
              <a:rPr lang="en-US" sz="2800" dirty="0" smtClean="0"/>
              <a:t>on </a:t>
            </a:r>
            <a:r>
              <a:rPr lang="en-US" sz="2800" dirty="0" smtClean="0"/>
              <a:t>the toolbar can be used.</a:t>
            </a:r>
          </a:p>
          <a:p>
            <a:r>
              <a:rPr lang="en-US" sz="2800" dirty="0" smtClean="0"/>
              <a:t>You can also Hover Help over a statistic in any window for additional information.</a:t>
            </a:r>
          </a:p>
          <a:p>
            <a:r>
              <a:rPr lang="en-US" sz="2800" dirty="0" smtClean="0"/>
              <a:t>Help within each dialog window provide access to JMP help files.</a:t>
            </a:r>
          </a:p>
          <a:p>
            <a:r>
              <a:rPr lang="en-US" sz="2800" dirty="0" smtClean="0"/>
              <a:t>JMP Help from within the Help menu provides a searchable help system.</a:t>
            </a:r>
          </a:p>
          <a:p>
            <a:r>
              <a:rPr lang="en-US" sz="2800" dirty="0" smtClean="0"/>
              <a:t>Sample data sets are also available within Help.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0995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Summary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This module focuses on dealing with data issues before the modeling process starts.</a:t>
            </a:r>
          </a:p>
          <a:p>
            <a:r>
              <a:rPr lang="en-US" sz="2800" dirty="0" smtClean="0"/>
              <a:t>Specific </a:t>
            </a:r>
            <a:r>
              <a:rPr lang="en-US" sz="2800" dirty="0" smtClean="0"/>
              <a:t>problem </a:t>
            </a:r>
            <a:r>
              <a:rPr lang="en-US" sz="2800" dirty="0" smtClean="0"/>
              <a:t>areas addressed include:</a:t>
            </a:r>
          </a:p>
          <a:p>
            <a:pPr lvl="1"/>
            <a:r>
              <a:rPr lang="en-US" sz="2200" dirty="0" smtClean="0"/>
              <a:t>JMP Basics</a:t>
            </a:r>
          </a:p>
          <a:p>
            <a:pPr lvl="2"/>
            <a:r>
              <a:rPr lang="en-US" sz="2000" dirty="0" smtClean="0"/>
              <a:t>JMP </a:t>
            </a:r>
            <a:r>
              <a:rPr lang="en-US" sz="2000" dirty="0" smtClean="0"/>
              <a:t>Data Tables</a:t>
            </a:r>
          </a:p>
          <a:p>
            <a:pPr lvl="2"/>
            <a:r>
              <a:rPr lang="en-US" sz="2000" dirty="0" smtClean="0"/>
              <a:t>Examining and Understanding Your Data</a:t>
            </a:r>
          </a:p>
          <a:p>
            <a:pPr lvl="2"/>
            <a:r>
              <a:rPr lang="en-US" sz="2000" dirty="0" smtClean="0"/>
              <a:t>Exploring Data One Variable at a Time</a:t>
            </a:r>
          </a:p>
          <a:p>
            <a:pPr lvl="2"/>
            <a:r>
              <a:rPr lang="en-US" sz="2000" dirty="0" smtClean="0"/>
              <a:t>Exploring Data Two Variables at a Time</a:t>
            </a:r>
          </a:p>
          <a:p>
            <a:pPr lvl="2"/>
            <a:r>
              <a:rPr lang="en-US" sz="2000" dirty="0" smtClean="0"/>
              <a:t>Exploring Data Three or More Variables at a Time</a:t>
            </a:r>
          </a:p>
        </p:txBody>
      </p:sp>
    </p:spTree>
    <p:extLst>
      <p:ext uri="{BB962C8B-B14F-4D97-AF65-F5344CB8AC3E}">
        <p14:creationId xmlns:p14="http://schemas.microsoft.com/office/powerpoint/2010/main" val="49198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31106</TotalTime>
  <Words>667</Words>
  <Application>Microsoft Office PowerPoint</Application>
  <PresentationFormat>On-screen Show (4:3)</PresentationFormat>
  <Paragraphs>75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Franklin Gothic Book</vt:lpstr>
      <vt:lpstr>Wingdings 2</vt:lpstr>
      <vt:lpstr>5_Equity</vt:lpstr>
      <vt:lpstr>Villanova</vt:lpstr>
      <vt:lpstr>Working with Data Part 8</vt:lpstr>
      <vt:lpstr>Dimension Reduction</vt:lpstr>
      <vt:lpstr>Dimension Reduction</vt:lpstr>
      <vt:lpstr>Dimension Reduction</vt:lpstr>
      <vt:lpstr>Dimension Reduction</vt:lpstr>
      <vt:lpstr>Dimension Reduction</vt:lpstr>
      <vt:lpstr>Restructuring Your Data</vt:lpstr>
      <vt:lpstr>Getting Help in JMP</vt:lpstr>
      <vt:lpstr>Summary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Robert Nydick</cp:lastModifiedBy>
  <cp:revision>182</cp:revision>
  <cp:lastPrinted>2015-07-15T06:39:09Z</cp:lastPrinted>
  <dcterms:created xsi:type="dcterms:W3CDTF">2008-12-06T13:38:17Z</dcterms:created>
  <dcterms:modified xsi:type="dcterms:W3CDTF">2015-07-15T07:32:16Z</dcterms:modified>
</cp:coreProperties>
</file>